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301" r:id="rId6"/>
    <p:sldId id="302" r:id="rId7"/>
    <p:sldId id="296" r:id="rId8"/>
    <p:sldId id="303" r:id="rId9"/>
    <p:sldId id="299" r:id="rId10"/>
    <p:sldId id="300" r:id="rId11"/>
    <p:sldId id="297" r:id="rId12"/>
    <p:sldId id="298" r:id="rId13"/>
    <p:sldId id="304" r:id="rId14"/>
    <p:sldId id="305" r:id="rId15"/>
  </p:sldIdLst>
  <p:sldSz cx="9144000" cy="6858000" type="screen4x3"/>
  <p:notesSz cx="6797675" cy="992663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304" autoAdjust="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tion-creation.ru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47160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6" y="2996952"/>
            <a:ext cx="46320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7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8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5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32153-9E3E-4156-9974-ABAB427A7437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B6C0E-C4B9-4094-8E59-5B7DF00D5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4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Russ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4203055" cy="2400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357166"/>
            <a:ext cx="6715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ОБЩЕНАЦИОНАЛЬНАЯ</a:t>
            </a:r>
            <a:r>
              <a:rPr lang="en-US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АССОЦИАЦИЯ</a:t>
            </a:r>
            <a:endParaRPr lang="ru-RU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65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ТЕРРИТОРИАЛЬНОГО</a:t>
            </a:r>
            <a:endParaRPr lang="en-US" spc="650" dirty="0" smtClean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ОБЩЕСТВЕННОГО</a:t>
            </a:r>
            <a:r>
              <a:rPr lang="en-US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lang="ru-RU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viz_color_6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14314" y="428604"/>
            <a:ext cx="896342" cy="7858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86446" y="6429396"/>
            <a:ext cx="3357554" cy="446276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30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Москва 2018 год</a:t>
            </a:r>
            <a:endParaRPr lang="ru-RU" sz="2300" b="1" spc="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024" y="235728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 шагов к созданию</a:t>
            </a:r>
          </a:p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ерриториальное</a:t>
            </a:r>
          </a:p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бщественное</a:t>
            </a:r>
          </a:p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амоуправление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41776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00CC"/>
                </a:solidFill>
              </a:rPr>
              <a:t>4-й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910461"/>
            <a:ext cx="424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учредительного мероприятия – собрания/конференции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 descr="Suspension-2.-Performance-Metrics-300x300.jpg"/>
          <p:cNvPicPr>
            <a:picLocks noChangeAspect="1"/>
          </p:cNvPicPr>
          <p:nvPr/>
        </p:nvPicPr>
        <p:blipFill>
          <a:blip r:embed="rId3" cstate="print"/>
          <a:srcRect l="20918" r="16327"/>
          <a:stretch>
            <a:fillRect/>
          </a:stretch>
        </p:blipFill>
        <p:spPr>
          <a:xfrm>
            <a:off x="107504" y="2780928"/>
            <a:ext cx="1174899" cy="230425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1556792"/>
            <a:ext cx="7596336" cy="4924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План проведения учредительного мероприятия: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Открытие мероприятия проводит представитель инициативной группы.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Представитель инициативной группы предлагает участникам мероприятия избрать из своего состава председателя и секретаря собрания (конференции). Порядок избрания определяется собранием (конференцией).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Функции председателя – ведение собрания (конференции) в соответствии с повесткой, предоставление слова выступающим. Функции секретаря – ведение протокола учредительного собрания (конференции). 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Утверждается повестка учредительного собрания (конференции).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 на собрании (конференции) считается принятым, если за него проголосовало большинство от числа участников собрания (делегатов, присутствующих на конференции).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>
                <a:tab pos="9144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учредительном мероприятии должны быть обсуждены и приняты решения по следующим вопросам:</a:t>
            </a:r>
            <a:endParaRPr lang="ru-RU" sz="15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создание ТОС;</a:t>
            </a:r>
            <a:endParaRPr lang="ru-RU" sz="13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 утверждении устава ТОС;</a:t>
            </a:r>
            <a:endParaRPr lang="ru-RU" sz="13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 избрании органов ТОС с указанием срока их полномочий;</a:t>
            </a:r>
            <a:endParaRPr lang="ru-RU" sz="13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наделении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ненаделении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ТОС статусом юридического лица.</a:t>
            </a:r>
            <a:endParaRPr lang="ru-RU" sz="13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 определении заявителя, уполномоченного представлять жителей территории, на которой планируется организовать ТОС, при установлении границ и регистрации устава ТОС, в порядке, установленном Уставом муниципального образовании и (или) нормативными правовыми актами;</a:t>
            </a:r>
            <a:endParaRPr lang="ru-RU" sz="1300" dirty="0" smtClean="0"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иные вопросы.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00CC"/>
                </a:solidFill>
              </a:rPr>
              <a:t>5</a:t>
            </a:r>
            <a:r>
              <a:rPr lang="ru-RU" sz="3000" b="1" i="1" dirty="0" smtClean="0">
                <a:solidFill>
                  <a:srgbClr val="0000CC"/>
                </a:solidFill>
              </a:rPr>
              <a:t>-</a:t>
            </a:r>
            <a:r>
              <a:rPr lang="ru-RU" sz="3000" b="1" i="1" dirty="0" err="1" smtClean="0">
                <a:solidFill>
                  <a:srgbClr val="0000CC"/>
                </a:solidFill>
              </a:rPr>
              <a:t>й</a:t>
            </a:r>
            <a:r>
              <a:rPr lang="ru-RU" sz="3000" b="1" i="1" dirty="0" smtClean="0">
                <a:solidFill>
                  <a:srgbClr val="0000CC"/>
                </a:solidFill>
              </a:rPr>
              <a:t>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16" y="863086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документов,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принятых на учредительном собрании (конференции).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661248"/>
            <a:ext cx="76328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протокол учредительного собрания (конференции) должен  храниться в месте, определенном на собрании (конференции). Житель соответствующей территории ТОС </a:t>
            </a:r>
            <a:r>
              <a:rPr lang="ru-RU" sz="1500" b="1" dirty="0" smtClean="0">
                <a:ea typeface="Calibri" pitchFamily="34" charset="0"/>
                <a:cs typeface="Times New Roman" pitchFamily="18" charset="0"/>
              </a:rPr>
              <a:t>вправе </a:t>
            </a:r>
            <a:r>
              <a:rPr lang="ru-RU" sz="1500" dirty="0" smtClean="0">
                <a:ea typeface="Calibri" pitchFamily="34" charset="0"/>
                <a:cs typeface="Times New Roman" pitchFamily="18" charset="0"/>
              </a:rPr>
              <a:t>знакомиться с протоколом учредительного собрания (конференции) граждан, делать из него выписки.</a:t>
            </a:r>
            <a:endParaRPr lang="ru-RU" sz="1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896558" cy="1018815"/>
          </a:xfrm>
          <a:prstGeom prst="rect">
            <a:avLst/>
          </a:prstGeom>
        </p:spPr>
      </p:pic>
      <p:pic>
        <p:nvPicPr>
          <p:cNvPr id="9" name="Рисунок 8" descr="37897370_Subscription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08720"/>
            <a:ext cx="251735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916832"/>
            <a:ext cx="6408712" cy="30931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Решения, принятые на учредительном собрании (конференции)  оформляются протоколом.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Требования к протоколу: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должен содержать данные о дате и месте проведения;</a:t>
            </a:r>
            <a:endParaRPr lang="ru-RU" sz="15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должно быть указано общее число участников учредительного собрания  (избранных делегатов, имеющих право принимать решение на конференции количество делегатов);</a:t>
            </a:r>
            <a:endParaRPr lang="ru-RU" sz="15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должно быть указано количество принявших участие в работе учредительного собрания (конференции);</a:t>
            </a:r>
            <a:endParaRPr lang="ru-RU" sz="15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указываются принятые решения;</a:t>
            </a:r>
            <a:endParaRPr lang="ru-RU" sz="15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подписывается председателем и секретарем;</a:t>
            </a:r>
            <a:endParaRPr lang="ru-RU" sz="1500" dirty="0" smtClean="0"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6463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должен быть пронумерован, прошит, склеен и заверен на склейке подписями председателя и секретаря.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00CC"/>
                </a:solidFill>
              </a:rPr>
              <a:t>6</a:t>
            </a:r>
            <a:r>
              <a:rPr lang="ru-RU" sz="3000" b="1" i="1" dirty="0" smtClean="0">
                <a:solidFill>
                  <a:srgbClr val="0000CC"/>
                </a:solidFill>
              </a:rPr>
              <a:t>-</a:t>
            </a:r>
            <a:r>
              <a:rPr lang="ru-RU" sz="3000" b="1" i="1" dirty="0" err="1" smtClean="0">
                <a:solidFill>
                  <a:srgbClr val="0000CC"/>
                </a:solidFill>
              </a:rPr>
              <a:t>й</a:t>
            </a:r>
            <a:r>
              <a:rPr lang="ru-RU" sz="3000" b="1" i="1" dirty="0" smtClean="0">
                <a:solidFill>
                  <a:srgbClr val="0000CC"/>
                </a:solidFill>
              </a:rPr>
              <a:t>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6024" y="836712"/>
            <a:ext cx="313184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Регистрация Устава ТОС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2" y="4941168"/>
            <a:ext cx="896558" cy="1018815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584" y="4221088"/>
            <a:ext cx="3816424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Устав ТОС подлежит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обязательной регистрации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уполномоченным органом местного самоуправления  соответствующего муниципального образования. В нормативных актах о территориальном общественно самоуправлении могут устанавливаться сроки внесения Устава ТОС на регистрацию с момента проведения учредительного собрания (конференции) ТОС.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1340768"/>
            <a:ext cx="4464496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 smtClean="0"/>
              <a:t>I. </a:t>
            </a:r>
            <a:r>
              <a:rPr lang="ru-RU" sz="1500" b="1" dirty="0" smtClean="0"/>
              <a:t>Для регистрации Устава ТОС уполномоченные лица представляют в уполномоченный орган местного самоуправления следующие документы:</a:t>
            </a:r>
          </a:p>
          <a:p>
            <a:r>
              <a:rPr lang="ru-RU" sz="1500" dirty="0" smtClean="0"/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500" dirty="0" smtClean="0"/>
              <a:t>Устав территориального общественного самоуправления – 2 экз. (должен быть прошнурован, пронумерован, склеен и заверен на склейке подписями);</a:t>
            </a:r>
            <a:endParaRPr lang="en-US" sz="1500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500" dirty="0" smtClean="0"/>
              <a:t>Выписка из протокола учредительного собрания (конференции) о принятии Устава ТОС.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340768"/>
            <a:ext cx="3960440" cy="5401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II. </a:t>
            </a:r>
            <a:r>
              <a:rPr lang="ru-RU" sz="1500" b="1" dirty="0" smtClean="0"/>
              <a:t>Уполномоченный орган местного самоуправления:</a:t>
            </a:r>
          </a:p>
          <a:p>
            <a:pPr algn="just"/>
            <a:r>
              <a:rPr lang="ru-RU" sz="1500" dirty="0" smtClean="0"/>
              <a:t> </a:t>
            </a:r>
            <a:endParaRPr lang="en-US" sz="15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500" b="1" u="sng" dirty="0" smtClean="0"/>
              <a:t>в случае регистрации Устава ТОС:</a:t>
            </a:r>
            <a:endParaRPr lang="en-US" sz="1500" b="1" u="sng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500" dirty="0" smtClean="0"/>
              <a:t>вносит соответствующую запись в Реестр Уставов ТОС в муниципальном образовании;</a:t>
            </a:r>
            <a:endParaRPr lang="en-US" sz="15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500" dirty="0" smtClean="0"/>
              <a:t>направляет заявителю: зарегистрированный Устав ТОС (с печатью уполномоченного органа МСУ и подписью ответственного лица за регистрацию), копию нормативного акта о регистрации Устава ТОС, копию нормативного акта об установлении границ ТОС.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500" b="1" u="sng" dirty="0" smtClean="0"/>
              <a:t>в случае принятия решения об отказе в регистрации Устава ТОС: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500" dirty="0" smtClean="0"/>
              <a:t>направляет заявителю мотивированный ответ;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1500" dirty="0" smtClean="0"/>
              <a:t>при необходимости сотрудники уполномоченного органа разъясняют заявителю причины отказа и оказывают помощь  в устранении недостатков.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40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00CC"/>
                </a:solidFill>
              </a:rPr>
              <a:t>7-й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908720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Государственная регистрации ТОС в качестве юридического лица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" name="Рисунок 5" descr="Startovyj-nabor-franchajzera.-Komplekt-Standart..jpg"/>
          <p:cNvPicPr>
            <a:picLocks noChangeAspect="1"/>
          </p:cNvPicPr>
          <p:nvPr/>
        </p:nvPicPr>
        <p:blipFill>
          <a:blip r:embed="rId3" cstate="print"/>
          <a:srcRect l="14930" t="5568" r="13336"/>
          <a:stretch>
            <a:fillRect/>
          </a:stretch>
        </p:blipFill>
        <p:spPr>
          <a:xfrm>
            <a:off x="3491880" y="4365104"/>
            <a:ext cx="259228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4544" y="1604407"/>
            <a:ext cx="3095328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I. </a:t>
            </a:r>
            <a:r>
              <a:rPr kumimoji="0" lang="ru-RU" sz="15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п.5 ст.27 Федерального закона от 06.03.2003 №131-ФЗ «Об общих принципах организации местного самоуправления»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определяется, что ТОС может являться юридическим лицом и в этом случае подлежит государственной регистрации в организационно-правовой форме некоммерческой организации.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896558" cy="1018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4149080"/>
            <a:ext cx="2502024" cy="1246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/>
              <a:t>вопрос о наделении ТОС статусом юридического лица должен быть обязательно определен в Уставе ТОС.</a:t>
            </a:r>
            <a:endParaRPr lang="ru-RU" sz="1500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79912" y="1628800"/>
            <a:ext cx="4968552" cy="2631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II.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Порядок государственной регистрации определен в ст.13.1. Федерального закона от 12.01.1996 г. №7-ФЗ «О некоммерческих организациях» в соответствии с Федеральным законом  от 08.08.2001 №129-ФЗ «О государственной регистрации юридических лиц и индивидуальных предпринимателей».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 о государственной регистрации (об отказе в государственной регистрации) принимается федеральным органом исполнительной власти, уполномоченным в сфере регистрации некоммерческих организаций, или его территориальным органом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19550" r="-213" b="11214"/>
          <a:stretch/>
        </p:blipFill>
        <p:spPr>
          <a:xfrm>
            <a:off x="1966975" y="4149080"/>
            <a:ext cx="5640691" cy="261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202206" cy="400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95366"/>
            <a:ext cx="1254338" cy="1254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33" y="1650330"/>
            <a:ext cx="1326208" cy="1326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2" y="1661493"/>
            <a:ext cx="1322085" cy="1322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36" y="1678216"/>
            <a:ext cx="1290197" cy="1290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7" y="1667810"/>
            <a:ext cx="1291249" cy="1291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1988" y="2921626"/>
            <a:ext cx="1172492" cy="24622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</a:rPr>
              <a:t>http://oatos.ru/</a:t>
            </a:r>
            <a:endParaRPr lang="ru-RU" sz="1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976" y="2907392"/>
            <a:ext cx="1654620" cy="24622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</a:rPr>
              <a:t>https://twitter.com/oatosru</a:t>
            </a:r>
            <a:endParaRPr lang="ru-RU" sz="10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7111" y="2921626"/>
            <a:ext cx="2161169" cy="24622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</a:rPr>
              <a:t>https://www.facebook.com/oatos.ru/</a:t>
            </a:r>
            <a:endParaRPr lang="ru-RU" sz="1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9904" y="1412235"/>
            <a:ext cx="2106667" cy="24622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CC"/>
                </a:solidFill>
              </a:rPr>
              <a:t>https://www.instagram.com/atos.rf/</a:t>
            </a:r>
            <a:endParaRPr lang="ru-RU" sz="1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81985" y="1421589"/>
            <a:ext cx="1162498" cy="24622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</a:rPr>
              <a:t>http://tt.me/oatos</a:t>
            </a:r>
            <a:endParaRPr lang="ru-RU" sz="1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58" y="1071546"/>
            <a:ext cx="5222954" cy="20522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Территориальное общественное самоуправление  (ТОС) </a:t>
            </a:r>
            <a:br>
              <a:rPr lang="ru-RU" sz="16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самоорганизация граждан по месту их жительства на части территории поселения, внутригородской территории города федерального значения,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внутригородского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для самостоятельного и под свою ответственность осуществления собственных инициатив по вопросам местного значения. </a:t>
            </a:r>
            <a:r>
              <a:rPr lang="ru-RU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(ст.27 Федеральный закон от 06.10.2003г №131-ФЗ «Об общих принципах организации местного самоуправления в Российской Федерации»).</a:t>
            </a:r>
            <a:endParaRPr lang="en-US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580112" y="1071546"/>
            <a:ext cx="3240360" cy="275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spcAft>
                <a:spcPts val="1200"/>
              </a:spcAft>
            </a:pPr>
            <a:r>
              <a:rPr lang="ru-RU" sz="1600" b="1" dirty="0" smtClean="0">
                <a:solidFill>
                  <a:srgbClr val="D71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ТОС: 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решение насущных социальных и бытовых проблем жителей;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благоустройство и улучшение качества жизни;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защита прав и законных интересов жителей;</a:t>
            </a:r>
          </a:p>
          <a:p>
            <a:pPr marL="514350" indent="-5143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осуществление права граждан на участие в местном самоуправлении.</a:t>
            </a:r>
            <a:endParaRPr lang="en-US" sz="1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</a:rPr>
              <a:t>Организационно –правовая форма ТОС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7159" y="3399190"/>
            <a:ext cx="4142833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7181F"/>
                </a:solidFill>
              </a:rPr>
              <a:t>1. </a:t>
            </a:r>
            <a:r>
              <a:rPr lang="ru-RU" sz="1600" b="1" dirty="0" smtClean="0">
                <a:solidFill>
                  <a:srgbClr val="D7181F"/>
                </a:solidFill>
              </a:rPr>
              <a:t>Орган ТОС </a:t>
            </a:r>
            <a:br>
              <a:rPr lang="ru-RU" sz="1600" b="1" dirty="0" smtClean="0">
                <a:solidFill>
                  <a:srgbClr val="D7181F"/>
                </a:solidFill>
              </a:rPr>
            </a:br>
            <a:r>
              <a:rPr lang="ru-RU" sz="1600" b="1" dirty="0" smtClean="0">
                <a:solidFill>
                  <a:srgbClr val="D7181F"/>
                </a:solidFill>
              </a:rPr>
              <a:t>без образования юридического лица</a:t>
            </a:r>
            <a:endParaRPr lang="en-US" sz="1600" b="1" dirty="0">
              <a:solidFill>
                <a:srgbClr val="D7181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1300" b="1" dirty="0" smtClean="0"/>
              <a:t>регистрации устава территориального общественного самоуправления  осуществляется уполномоченным органом местного самоуправления соответствующих поселения, внутригородской территории города федерального значения, внутригородского района. Порядок регистрации устава территориального общественного самоуправления определяется уставом муниципального образования и (или) нормативными правовыми актами представительного органа муниципального образования.</a:t>
            </a:r>
            <a:endParaRPr lang="en-US" sz="1300" b="1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22242" y="4326437"/>
            <a:ext cx="4267200" cy="2142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7181F"/>
                </a:solidFill>
              </a:rPr>
              <a:t>2. </a:t>
            </a:r>
            <a:r>
              <a:rPr lang="ru-RU" sz="1600" b="1" dirty="0" smtClean="0">
                <a:solidFill>
                  <a:srgbClr val="D7181F"/>
                </a:solidFill>
              </a:rPr>
              <a:t>Орган ТОС </a:t>
            </a:r>
            <a:br>
              <a:rPr lang="ru-RU" sz="1600" b="1" dirty="0" smtClean="0">
                <a:solidFill>
                  <a:srgbClr val="D7181F"/>
                </a:solidFill>
              </a:rPr>
            </a:br>
            <a:r>
              <a:rPr lang="ru-RU" sz="1600" b="1" dirty="0" smtClean="0">
                <a:solidFill>
                  <a:srgbClr val="D7181F"/>
                </a:solidFill>
              </a:rPr>
              <a:t>с образование юридического лица</a:t>
            </a:r>
            <a:endParaRPr lang="en-US" sz="16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ru-RU" sz="1400" b="1" dirty="0" smtClean="0"/>
          </a:p>
          <a:p>
            <a:pPr algn="just">
              <a:lnSpc>
                <a:spcPct val="120000"/>
              </a:lnSpc>
            </a:pPr>
            <a:r>
              <a:rPr lang="ru-RU" sz="1300" b="1" dirty="0" smtClean="0"/>
              <a:t>территориальное общественное самоуправление в соответствии с его уставом может являться юридическим лицом и подлежит государственной регистрации в организационно-правовой форме некоммерческой организации.</a:t>
            </a:r>
            <a:endParaRPr lang="en-US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2277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389088"/>
            <a:ext cx="5582994" cy="10673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 инициируется гражданами, проживающими на соответствующей территории, которые  формируют инициативную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00CC"/>
                </a:solidFill>
              </a:rPr>
              <a:t>1-й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86" y="1124744"/>
            <a:ext cx="2966130" cy="15960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852936"/>
            <a:ext cx="7599763" cy="2751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i="1" dirty="0"/>
              <a:t>Инициативная группа – это группы граждан численностью </a:t>
            </a:r>
            <a:endParaRPr lang="ru-RU" i="1" dirty="0" smtClean="0"/>
          </a:p>
          <a:p>
            <a:pPr algn="just">
              <a:lnSpc>
                <a:spcPct val="120000"/>
              </a:lnSpc>
            </a:pPr>
            <a:r>
              <a:rPr lang="ru-RU" b="1" i="1" u="sng" dirty="0" smtClean="0"/>
              <a:t>не </a:t>
            </a:r>
            <a:r>
              <a:rPr lang="ru-RU" b="1" i="1" u="sng" dirty="0"/>
              <a:t>менее 3 человек</a:t>
            </a:r>
            <a:r>
              <a:rPr lang="ru-RU" b="1" i="1" dirty="0"/>
              <a:t> </a:t>
            </a:r>
            <a:r>
              <a:rPr lang="ru-RU" i="1" dirty="0"/>
              <a:t>(орган местного самоуправления может установить иное минимальное количество участников инициативной группы), имеющих право на участие в территориальном общественном самоуправлении и объединившиеся в целях созыва учредительного собрания (или конференции) территориального общественного самоуправления. Формируется на </a:t>
            </a:r>
            <a:r>
              <a:rPr lang="ru-RU" b="1" i="1" dirty="0"/>
              <a:t>первом собрании</a:t>
            </a:r>
            <a:r>
              <a:rPr lang="ru-RU" i="1" dirty="0"/>
              <a:t> из числа жителей предполагаемой территории ТОС.</a:t>
            </a:r>
          </a:p>
        </p:txBody>
      </p:sp>
    </p:spTree>
    <p:extLst>
      <p:ext uri="{BB962C8B-B14F-4D97-AF65-F5344CB8AC3E}">
        <p14:creationId xmlns:p14="http://schemas.microsoft.com/office/powerpoint/2010/main" val="26104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00CC"/>
                </a:solidFill>
              </a:rPr>
              <a:t>2</a:t>
            </a:r>
            <a:r>
              <a:rPr lang="ru-RU" sz="3000" b="1" i="1" dirty="0" smtClean="0">
                <a:solidFill>
                  <a:srgbClr val="0000CC"/>
                </a:solidFill>
              </a:rPr>
              <a:t>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1520" y="1047008"/>
            <a:ext cx="797344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СОБРАНИЕ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9816" y="1471740"/>
            <a:ext cx="3870136" cy="29546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первом собрании необходимо рассмотреть следующие вопросы: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/>
              <a:t>принятие решения об инициации создания </a:t>
            </a:r>
            <a:r>
              <a:rPr lang="ru-RU" sz="1500" dirty="0" smtClean="0"/>
              <a:t>ТОС;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 smtClean="0"/>
              <a:t>создание </a:t>
            </a:r>
            <a:r>
              <a:rPr lang="ru-RU" sz="1500" dirty="0"/>
              <a:t>инициативной </a:t>
            </a:r>
            <a:r>
              <a:rPr lang="ru-RU" sz="1500" dirty="0" smtClean="0"/>
              <a:t>группы;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 smtClean="0"/>
              <a:t>определение  </a:t>
            </a:r>
            <a:r>
              <a:rPr lang="ru-RU" sz="1500" dirty="0"/>
              <a:t>предполагаемой  территории </a:t>
            </a:r>
            <a:r>
              <a:rPr lang="ru-RU" sz="1500" dirty="0" smtClean="0"/>
              <a:t>ТОС;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500" dirty="0" smtClean="0"/>
              <a:t>подготовить </a:t>
            </a:r>
            <a:r>
              <a:rPr lang="ru-RU" sz="1500" dirty="0"/>
              <a:t>запрос в органы МСУ  о выдаче справки о численности граждан, достигших шестнадцатилетнего возраста, проживающих на предполагаемой территории ТОС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3356992"/>
            <a:ext cx="4213409" cy="3093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1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Далее: </a:t>
            </a: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1500" dirty="0">
                <a:ea typeface="Times New Roman" panose="02020603050405020304" pitchFamily="18" charset="0"/>
              </a:rPr>
              <a:t>Инициативная группа письменно обращается в представительный орган муниципального образования  с предложением утвердить границы территориального общественного самоуправления (если иное не предусмотрено нормативными правовыми актами муниципального образования).</a:t>
            </a:r>
          </a:p>
          <a:p>
            <a:pPr indent="228600" algn="just">
              <a:spcAft>
                <a:spcPts val="0"/>
              </a:spcAft>
            </a:pPr>
            <a:r>
              <a:rPr lang="ru-RU" sz="1500" dirty="0">
                <a:ea typeface="Times New Roman" panose="02020603050405020304" pitchFamily="18" charset="0"/>
              </a:rPr>
              <a:t>Инициативная группа обращается в органы  МСУ с запросом о численности граждан, достигших шестнадцатилетнего возраста, проживающих на предполагаемой территории ТОС. Получает  соответствующую справку.</a:t>
            </a:r>
          </a:p>
        </p:txBody>
      </p:sp>
      <p:cxnSp>
        <p:nvCxnSpPr>
          <p:cNvPr id="29" name="Прямая со стрелкой 28"/>
          <p:cNvCxnSpPr>
            <a:stCxn id="21" idx="2"/>
            <a:endCxn id="3" idx="1"/>
          </p:cNvCxnSpPr>
          <p:nvPr/>
        </p:nvCxnSpPr>
        <p:spPr>
          <a:xfrm>
            <a:off x="2204884" y="4426395"/>
            <a:ext cx="2511132" cy="477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18823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00" y="4741846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4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00CC"/>
                </a:solidFill>
              </a:rPr>
              <a:t>2</a:t>
            </a:r>
            <a:r>
              <a:rPr lang="ru-RU" sz="3000" b="1" i="1" dirty="0" smtClean="0">
                <a:solidFill>
                  <a:srgbClr val="0000CC"/>
                </a:solidFill>
              </a:rPr>
              <a:t>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1520" y="1047008"/>
            <a:ext cx="7973447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ВТОРОЕ СОБРАНИЕ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1520" y="1691379"/>
            <a:ext cx="3726120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основании данных о численности граждан определить форму проведения учредительного мероприятия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i="1" dirty="0" smtClean="0">
                <a:solidFill>
                  <a:schemeClr val="tx1"/>
                </a:solidFill>
              </a:rPr>
              <a:t>СОБРАНИЕ ГРАЖДАН</a:t>
            </a:r>
          </a:p>
          <a:p>
            <a:pPr algn="just">
              <a:lnSpc>
                <a:spcPct val="120000"/>
              </a:lnSpc>
            </a:pP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smtClean="0">
                <a:solidFill>
                  <a:schemeClr val="tx1"/>
                </a:solidFill>
              </a:rPr>
              <a:t>                         или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500" i="1" dirty="0" smtClean="0">
                <a:solidFill>
                  <a:schemeClr val="tx1"/>
                </a:solidFill>
              </a:rPr>
              <a:t>КОНФЕРЕНЦИЯ ГРАЖДАН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20969"/>
            <a:ext cx="2445814" cy="2445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8243" y="3445705"/>
            <a:ext cx="4572000" cy="3277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назначить дату, время, место проведения учредительного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мероприятия;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случае, если требуется проведение учредительной конференции,  необходимо определить территории проживания граждан, на которых будет проводиться собрания граждан по избранию делегатов на учредительную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конференцию;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решить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, будет ли ТОС юридическим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лицом;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повестки дня учредительного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мероприятия;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подготовить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Устава ТОС.</a:t>
            </a:r>
            <a:endParaRPr lang="ru-RU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21" idx="3"/>
            <a:endCxn id="5" idx="0"/>
          </p:cNvCxnSpPr>
          <p:nvPr/>
        </p:nvCxnSpPr>
        <p:spPr>
          <a:xfrm>
            <a:off x="3977640" y="2568542"/>
            <a:ext cx="2546603" cy="877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8" y="3925330"/>
            <a:ext cx="3518836" cy="25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rgbClr val="0000CC"/>
                </a:solidFill>
              </a:rPr>
              <a:t>2</a:t>
            </a:r>
            <a:r>
              <a:rPr lang="ru-RU" sz="3000" b="1" i="1" dirty="0" smtClean="0">
                <a:solidFill>
                  <a:srgbClr val="0000CC"/>
                </a:solidFill>
              </a:rPr>
              <a:t>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500" y="921494"/>
            <a:ext cx="6408712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проведения учредительного мероприятия</a:t>
            </a:r>
          </a:p>
          <a:p>
            <a:pPr lvl="0"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(точно устанавливается в Уставе муниципального образования </a:t>
            </a:r>
            <a:endParaRPr lang="ru-RU" sz="1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1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</a:t>
            </a:r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муниципальном нормативном акте)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806" y="2475473"/>
            <a:ext cx="22823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00CC"/>
                </a:solidFill>
              </a:rPr>
              <a:t>СОБРАНИЕ ГРАЖДАН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475473"/>
            <a:ext cx="460851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CC"/>
                </a:solidFill>
              </a:rPr>
              <a:t>КОНФЕРЕНЦИЯ ГРАЖДАН</a:t>
            </a:r>
          </a:p>
          <a:p>
            <a:pPr lvl="0" algn="just"/>
            <a:r>
              <a:rPr lang="ru-RU" sz="1300" i="1" dirty="0"/>
              <a:t>проводится при численности граждан, достигших 16-летнего возраста, проживающих на соответствующей территории, свыше численности, необходимой для проведения собрания.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4039904"/>
            <a:ext cx="39959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500" dirty="0"/>
              <a:t>Например: при численности граждан, достигших 16-летнего возраста, проживающих на соответствующей территории, до ___ человек (устанавливается Уставом МО, муниципальными нормативными правовыми актами)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037870"/>
            <a:ext cx="4608512" cy="263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500" dirty="0" smtClean="0"/>
              <a:t>В </a:t>
            </a:r>
            <a:r>
              <a:rPr lang="ru-RU" sz="1500" dirty="0"/>
              <a:t>порядке проведения учредительной конференции  должны быть установлены нормы представительства:</a:t>
            </a:r>
          </a:p>
          <a:p>
            <a:pPr lvl="0"/>
            <a:r>
              <a:rPr lang="ru-RU" sz="1500" u="sng" dirty="0"/>
              <a:t>Например</a:t>
            </a:r>
            <a:r>
              <a:rPr lang="en-US" sz="1500" u="sng" dirty="0"/>
              <a:t>:</a:t>
            </a:r>
            <a:endParaRPr lang="ru-RU" sz="1500" dirty="0"/>
          </a:p>
          <a:p>
            <a:pPr lvl="0"/>
            <a:r>
              <a:rPr lang="ru-RU" sz="1500" dirty="0"/>
              <a:t>100-300 чел-к               1 делегат от 10 чел-к</a:t>
            </a:r>
          </a:p>
          <a:p>
            <a:pPr lvl="0"/>
            <a:r>
              <a:rPr lang="ru-RU" sz="1500" dirty="0"/>
              <a:t>301-600 чел-к               1 делегат от 20 чел-к</a:t>
            </a:r>
          </a:p>
          <a:p>
            <a:pPr lvl="0"/>
            <a:r>
              <a:rPr lang="ru-RU" sz="1500" dirty="0"/>
              <a:t>601-1000 чел-к             1 делегат от 25 чел-к</a:t>
            </a:r>
          </a:p>
          <a:p>
            <a:pPr lvl="0"/>
            <a:r>
              <a:rPr lang="ru-RU" sz="1500" dirty="0"/>
              <a:t>1001-2000 чел-к          1 делегат от 50 чел-к</a:t>
            </a:r>
          </a:p>
          <a:p>
            <a:pPr lvl="0"/>
            <a:r>
              <a:rPr lang="ru-RU" sz="1500" dirty="0"/>
              <a:t>2001-10000 чел-к       1 делегат от 100 чел-к</a:t>
            </a:r>
          </a:p>
          <a:p>
            <a:pPr lvl="0"/>
            <a:r>
              <a:rPr lang="ru-RU" sz="1500" dirty="0"/>
              <a:t>10001-15000 чел-к     1 делегат от 150 чел-к</a:t>
            </a:r>
          </a:p>
          <a:p>
            <a:pPr lvl="0"/>
            <a:r>
              <a:rPr lang="ru-RU" sz="1500" dirty="0"/>
              <a:t>15001-20000 чел-к     1 делегат от 200 чел-к</a:t>
            </a:r>
          </a:p>
          <a:p>
            <a:pPr lvl="0"/>
            <a:r>
              <a:rPr lang="ru-RU" sz="1500" dirty="0"/>
              <a:t>20001-30000 чел-к    1 делегат от 300 чел-к</a:t>
            </a: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>
            <a:off x="2141984" y="2844805"/>
            <a:ext cx="0" cy="1195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8" idx="0"/>
          </p:cNvCxnSpPr>
          <p:nvPr/>
        </p:nvCxnSpPr>
        <p:spPr>
          <a:xfrm>
            <a:off x="6732240" y="3645024"/>
            <a:ext cx="0" cy="392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5" idx="0"/>
          </p:cNvCxnSpPr>
          <p:nvPr/>
        </p:nvCxnSpPr>
        <p:spPr>
          <a:xfrm flipH="1">
            <a:off x="2141984" y="1721713"/>
            <a:ext cx="2768872" cy="753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2"/>
            <a:endCxn id="6" idx="0"/>
          </p:cNvCxnSpPr>
          <p:nvPr/>
        </p:nvCxnSpPr>
        <p:spPr>
          <a:xfrm>
            <a:off x="4910856" y="1721713"/>
            <a:ext cx="1821384" cy="753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00CC"/>
                </a:solidFill>
              </a:rPr>
              <a:t>3-й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016" y="863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учредительному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мероприятию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94" y="771104"/>
            <a:ext cx="896558" cy="1018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2842" y="824900"/>
            <a:ext cx="4894818" cy="888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заблаговременно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оповестить  о проведении учредительного мероприятия жителей и органы МСУ (например, местную администрацию).</a:t>
            </a:r>
            <a:endParaRPr lang="ru-RU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287805"/>
            <a:ext cx="6995658" cy="40164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0000CC"/>
                </a:solidFill>
              </a:rPr>
              <a:t>СОБРАНИЕ </a:t>
            </a:r>
            <a:r>
              <a:rPr lang="ru-RU" sz="1500" b="1" dirty="0" smtClean="0">
                <a:solidFill>
                  <a:srgbClr val="0000CC"/>
                </a:solidFill>
              </a:rPr>
              <a:t>ГРАЖДАН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C00000"/>
                </a:solidFill>
              </a:rPr>
              <a:t>Оповестить </a:t>
            </a:r>
            <a:r>
              <a:rPr lang="ru-RU" sz="1500" b="1" dirty="0">
                <a:solidFill>
                  <a:srgbClr val="C00000"/>
                </a:solidFill>
              </a:rPr>
              <a:t>жителей о проведении собрания</a:t>
            </a:r>
            <a:r>
              <a:rPr lang="ru-RU" sz="1500" b="1" dirty="0" smtClean="0">
                <a:solidFill>
                  <a:srgbClr val="C00000"/>
                </a:solidFill>
              </a:rPr>
              <a:t>.</a:t>
            </a:r>
          </a:p>
          <a:p>
            <a:pPr lvl="0"/>
            <a:endParaRPr lang="ru-RU" sz="1500" dirty="0"/>
          </a:p>
          <a:p>
            <a:r>
              <a:rPr lang="ru-RU" sz="1500" dirty="0"/>
              <a:t>Способы </a:t>
            </a:r>
            <a:r>
              <a:rPr lang="ru-RU" sz="1500" dirty="0" smtClean="0"/>
              <a:t>оповещения: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/>
              <a:t>размещением </a:t>
            </a:r>
            <a:r>
              <a:rPr lang="ru-RU" sz="1500" dirty="0"/>
              <a:t>(вывешиванием) в общедоступным местах </a:t>
            </a:r>
            <a:r>
              <a:rPr lang="ru-RU" sz="1500" dirty="0" smtClean="0"/>
              <a:t>объявления;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/>
              <a:t>поименное </a:t>
            </a:r>
            <a:r>
              <a:rPr lang="ru-RU" sz="1500" dirty="0"/>
              <a:t>оповещение - доведение указанной информации до сведения каждого жителя соответствующей </a:t>
            </a:r>
            <a:r>
              <a:rPr lang="ru-RU" sz="1500" dirty="0" smtClean="0"/>
              <a:t>территории;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/>
              <a:t>опубликование </a:t>
            </a:r>
            <a:r>
              <a:rPr lang="ru-RU" sz="1500" dirty="0"/>
              <a:t>объявления в средствах массовой информации.</a:t>
            </a:r>
          </a:p>
          <a:p>
            <a:r>
              <a:rPr lang="ru-RU" sz="1500" dirty="0"/>
              <a:t>В </a:t>
            </a:r>
            <a:r>
              <a:rPr lang="ru-RU" sz="1500" b="1" dirty="0"/>
              <a:t>объявлении</a:t>
            </a:r>
            <a:r>
              <a:rPr lang="ru-RU" sz="1500" dirty="0"/>
              <a:t> обязательно должна содержаться  следующая </a:t>
            </a:r>
            <a:r>
              <a:rPr lang="ru-RU" sz="1500" dirty="0" smtClean="0"/>
              <a:t>информация:</a:t>
            </a:r>
          </a:p>
          <a:p>
            <a:r>
              <a:rPr lang="ru-RU" sz="1500" dirty="0" smtClean="0"/>
              <a:t>дата</a:t>
            </a:r>
            <a:r>
              <a:rPr lang="ru-RU" sz="1500" dirty="0"/>
              <a:t>, время, место проведения </a:t>
            </a:r>
            <a:r>
              <a:rPr lang="ru-RU" sz="1500" dirty="0" smtClean="0"/>
              <a:t>собрания;</a:t>
            </a:r>
          </a:p>
          <a:p>
            <a:r>
              <a:rPr lang="ru-RU" sz="1500" dirty="0" smtClean="0"/>
              <a:t>повестка дня;</a:t>
            </a:r>
          </a:p>
          <a:p>
            <a:r>
              <a:rPr lang="ru-RU" sz="1500" dirty="0" smtClean="0"/>
              <a:t>адрес</a:t>
            </a:r>
            <a:r>
              <a:rPr lang="ru-RU" sz="1500" dirty="0"/>
              <a:t>,  где можно ознакомиться с проектом Устава  ТОС и иными документами</a:t>
            </a:r>
            <a:r>
              <a:rPr lang="ru-RU" sz="1500" dirty="0" smtClean="0"/>
              <a:t>.</a:t>
            </a:r>
          </a:p>
          <a:p>
            <a:endParaRPr lang="ru-RU" sz="1500" dirty="0"/>
          </a:p>
          <a:p>
            <a:pPr marL="342900" indent="-342900">
              <a:buFont typeface="+mj-lt"/>
              <a:buAutoNum type="arabicPeriod" startAt="2"/>
            </a:pPr>
            <a:r>
              <a:rPr lang="ru-RU" sz="1500" b="1" dirty="0" smtClean="0">
                <a:solidFill>
                  <a:srgbClr val="C00000"/>
                </a:solidFill>
              </a:rPr>
              <a:t>В </a:t>
            </a:r>
            <a:r>
              <a:rPr lang="ru-RU" sz="1500" b="1" dirty="0">
                <a:solidFill>
                  <a:srgbClr val="C00000"/>
                </a:solidFill>
              </a:rPr>
              <a:t>случае поступления от жителей, проживающих на соответствующей  территории, предложений и замечаний к Уставу ТОС внести данный вопрос на повестку дня учредительного собрания.</a:t>
            </a:r>
          </a:p>
          <a:p>
            <a:pPr lvl="0" algn="ctr"/>
            <a:endParaRPr lang="ru-RU" sz="15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951134" y="1793769"/>
            <a:ext cx="763284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0000CC"/>
                </a:solidFill>
              </a:rPr>
              <a:t>КОНФЕРЕНЦИЯ ГРАЖДАН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/>
              <a:t>Определить количество делегатов конференции  в соответствии с нормами </a:t>
            </a:r>
            <a:r>
              <a:rPr lang="ru-RU" sz="1500" dirty="0" smtClean="0"/>
              <a:t>представительства.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 smtClean="0"/>
              <a:t>Оповестить </a:t>
            </a:r>
            <a:r>
              <a:rPr lang="ru-RU" sz="1500" dirty="0"/>
              <a:t>жителей о проведении собраний по выборам делегатов.</a:t>
            </a:r>
          </a:p>
          <a:p>
            <a:r>
              <a:rPr lang="ru-RU" sz="1500" dirty="0"/>
              <a:t> </a:t>
            </a:r>
          </a:p>
          <a:p>
            <a:r>
              <a:rPr lang="ru-RU" sz="1500" dirty="0"/>
              <a:t>Собрания по выборам делегатов могут быть в двух </a:t>
            </a:r>
            <a:r>
              <a:rPr lang="ru-RU" sz="1500" u="sng" dirty="0" smtClean="0"/>
              <a:t>формах:</a:t>
            </a:r>
            <a:endParaRPr lang="ru-RU" sz="1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b="1" dirty="0" smtClean="0"/>
              <a:t>очная </a:t>
            </a:r>
            <a:r>
              <a:rPr lang="ru-RU" sz="1500" b="1" dirty="0"/>
              <a:t>– </a:t>
            </a:r>
            <a:r>
              <a:rPr lang="ru-RU" sz="1500" dirty="0"/>
              <a:t>проводится в виде совместного присутствия  жителей в месте проведения собрания, обсуждения кандидатов в делегаты на учредительную конференцию, голосования по из кандидатурам и оформляется протоколом с приложением списка </a:t>
            </a:r>
            <a:r>
              <a:rPr lang="ru-RU" sz="1500" dirty="0" smtClean="0"/>
              <a:t>присутствующих;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b="1" dirty="0" smtClean="0"/>
              <a:t>заочная </a:t>
            </a:r>
            <a:r>
              <a:rPr lang="ru-RU" sz="1500" b="1" dirty="0"/>
              <a:t>– </a:t>
            </a:r>
            <a:r>
              <a:rPr lang="ru-RU" sz="1500" dirty="0"/>
              <a:t>проводится в виде сбора подписей в поддержку кандидата(</a:t>
            </a:r>
            <a:r>
              <a:rPr lang="ru-RU" sz="1500" dirty="0" err="1"/>
              <a:t>ов</a:t>
            </a:r>
            <a:r>
              <a:rPr lang="ru-RU" sz="1500" dirty="0"/>
              <a:t>) в делегаты на учредительную конференцию, проставляемых жителями в подписных листах.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0000CC"/>
                </a:solidFill>
              </a:rPr>
              <a:t>3-й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016" y="863086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учредительному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мероприятию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47763"/>
            <a:ext cx="896558" cy="1018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5042935"/>
            <a:ext cx="6840949" cy="109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/>
              <a:t>выборы делегатов на учредительную конференцию считаются состоявшимися, если в голосовании приняло участие большинство жителей соответствующей территории и большинство из них поддержало выдвинутую кандидатуру. Если выдвинуто несколько кандидатов в делегаты, то избранием считается кандидат, набравший наибольшее число голосов от числа принявших участие в голосовании.</a:t>
            </a:r>
          </a:p>
        </p:txBody>
      </p:sp>
    </p:spTree>
    <p:extLst>
      <p:ext uri="{BB962C8B-B14F-4D97-AF65-F5344CB8AC3E}">
        <p14:creationId xmlns:p14="http://schemas.microsoft.com/office/powerpoint/2010/main" val="25998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57224" y="214290"/>
            <a:ext cx="16985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3175">
                  <a:solidFill>
                    <a:srgbClr val="000099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ОАТОС</a:t>
            </a:r>
            <a:endParaRPr lang="ru-RU" sz="3600" dirty="0">
              <a:ln w="3175">
                <a:solidFill>
                  <a:srgbClr val="000099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viz_color_6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190016" y="226260"/>
            <a:ext cx="698694" cy="61254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585983"/>
          </a:xfrm>
        </p:spPr>
        <p:txBody>
          <a:bodyPr>
            <a:noAutofit/>
          </a:bodyPr>
          <a:lstStyle/>
          <a:p>
            <a:r>
              <a:rPr lang="en-US" sz="3000" b="1" i="1" dirty="0" smtClean="0">
                <a:solidFill>
                  <a:srgbClr val="0000CC"/>
                </a:solidFill>
              </a:rPr>
              <a:t>4</a:t>
            </a:r>
            <a:r>
              <a:rPr lang="ru-RU" sz="3000" b="1" i="1" dirty="0" smtClean="0">
                <a:solidFill>
                  <a:srgbClr val="0000CC"/>
                </a:solidFill>
              </a:rPr>
              <a:t>-</a:t>
            </a:r>
            <a:r>
              <a:rPr lang="ru-RU" sz="3000" b="1" i="1" dirty="0" err="1" smtClean="0">
                <a:solidFill>
                  <a:srgbClr val="0000CC"/>
                </a:solidFill>
              </a:rPr>
              <a:t>й</a:t>
            </a:r>
            <a:r>
              <a:rPr lang="ru-RU" sz="3000" b="1" i="1" dirty="0" smtClean="0">
                <a:solidFill>
                  <a:srgbClr val="0000CC"/>
                </a:solidFill>
              </a:rPr>
              <a:t> шаг</a:t>
            </a:r>
            <a:endParaRPr lang="ru-RU" sz="3000" b="1" i="1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910461"/>
            <a:ext cx="424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учредительного мероприятия – собрания/конференции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1492" y="1628800"/>
            <a:ext cx="22823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00CC"/>
                </a:solidFill>
              </a:rPr>
              <a:t>СОБРАНИЕ ГРАЖДАН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1628800"/>
            <a:ext cx="37444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CC"/>
                </a:solidFill>
              </a:rPr>
              <a:t>КОНФЕРЕНЦИЯ </a:t>
            </a:r>
            <a:r>
              <a:rPr lang="ru-RU" b="1" dirty="0" smtClean="0">
                <a:solidFill>
                  <a:srgbClr val="0000CC"/>
                </a:solidFill>
              </a:rPr>
              <a:t>ГРАЖДАН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2132856"/>
            <a:ext cx="3600400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500" dirty="0" smtClean="0"/>
              <a:t>В учредительном СОБРАНИИ принимают участие жители, постоянно проживающие на территории создания ТОС</a:t>
            </a:r>
            <a:r>
              <a:rPr lang="en-US" sz="1500" dirty="0" smtClean="0"/>
              <a:t>.</a:t>
            </a:r>
          </a:p>
          <a:p>
            <a:pPr lvl="0" algn="just"/>
            <a:r>
              <a:rPr lang="ru-RU" sz="1500" dirty="0" smtClean="0"/>
              <a:t>Составляется список участников учредительного собрания.</a:t>
            </a:r>
            <a:endParaRPr lang="ru-RU" sz="1500" b="1" dirty="0">
              <a:solidFill>
                <a:srgbClr val="0000C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5976" y="2120076"/>
            <a:ext cx="4572000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500" dirty="0" smtClean="0"/>
              <a:t>В учредительной КОНФЕРЕНЦИИ принимают участие делегаты, избранные на собраниях жителей или путем заочного голосования, а также все желающие жители (достигшие возраста, установленного органом местного самоуправления в нормативном правовом акте о ТОС), постоянно проживающие на соответствующей территории. Жители, присутствующие на конференции не из числа избранных делегатов, принимают участие в работе конференции с правом </a:t>
            </a:r>
            <a:r>
              <a:rPr lang="ru-RU" sz="1500" u="sng" dirty="0" smtClean="0"/>
              <a:t>совещательного голоса.</a:t>
            </a:r>
          </a:p>
          <a:p>
            <a:pPr algn="just"/>
            <a:r>
              <a:rPr lang="ru-RU" sz="1500" dirty="0" smtClean="0"/>
              <a:t>Составляется список делегатов, присутствующих на учредительной конференции</a:t>
            </a:r>
            <a:endParaRPr lang="en-US" sz="1500" u="sng" dirty="0" smtClean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0" y="3789040"/>
            <a:ext cx="896558" cy="10188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517232"/>
            <a:ext cx="896558" cy="101881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71600" y="3789040"/>
            <a:ext cx="302433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учредительное собрание граждан правомочно, если в нем принимают участие не менее одной трети жителей соответствующей территории, достигших</a:t>
            </a:r>
            <a:r>
              <a:rPr lang="en-US" sz="1500" dirty="0" smtClean="0"/>
              <a:t> </a:t>
            </a:r>
            <a:r>
              <a:rPr lang="ru-RU" sz="1500" dirty="0" smtClean="0"/>
              <a:t>16-летнего возраста.</a:t>
            </a:r>
            <a:endParaRPr lang="ru-RU" sz="15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192032"/>
            <a:ext cx="424847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Учредительная конференция правомочна, если в ней принимает участие не менее двух третей избранных гражданами делегатов, представляющих не менее одной трети жителей соответствующей территории, достигших </a:t>
            </a:r>
            <a:br>
              <a:rPr lang="ru-RU" sz="1500" dirty="0" smtClean="0"/>
            </a:br>
            <a:r>
              <a:rPr lang="ru-RU" sz="1500" dirty="0" smtClean="0"/>
              <a:t>16-летнего возраста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4017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64299cbad593ce57dd9f457c8c86ca1ef21b"/>
</p:tagLst>
</file>

<file path=ppt/theme/theme1.xml><?xml version="1.0" encoding="utf-8"?>
<a:theme xmlns:a="http://schemas.openxmlformats.org/drawingml/2006/main" name="tochechnie-svyazi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tochechnie-svyazi</Template>
  <TotalTime>1131</TotalTime>
  <Words>1366</Words>
  <Application>Microsoft Office PowerPoint</Application>
  <PresentationFormat>Экран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tochechnie-svyazi</vt:lpstr>
      <vt:lpstr>Презентация PowerPoint</vt:lpstr>
      <vt:lpstr>Организационно –правовая форма ТОС</vt:lpstr>
      <vt:lpstr>1-й шаг</vt:lpstr>
      <vt:lpstr>2-й шаг</vt:lpstr>
      <vt:lpstr>2-й шаг</vt:lpstr>
      <vt:lpstr>2-й шаг</vt:lpstr>
      <vt:lpstr>3-й шаг</vt:lpstr>
      <vt:lpstr>3-й шаг</vt:lpstr>
      <vt:lpstr>4-й шаг</vt:lpstr>
      <vt:lpstr>4-й шаг</vt:lpstr>
      <vt:lpstr>5-й шаг</vt:lpstr>
      <vt:lpstr>6-й шаг</vt:lpstr>
      <vt:lpstr>7-й шаг</vt:lpstr>
      <vt:lpstr>Презентация PowerPoint</vt:lpstr>
    </vt:vector>
  </TitlesOfParts>
  <Company>Microsoft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Microsoft</dc:creator>
  <cp:lastModifiedBy>Бондалетов Евгений Валерьевич</cp:lastModifiedBy>
  <cp:revision>128</cp:revision>
  <cp:lastPrinted>2018-01-31T11:42:16Z</cp:lastPrinted>
  <dcterms:created xsi:type="dcterms:W3CDTF">2017-05-03T20:57:28Z</dcterms:created>
  <dcterms:modified xsi:type="dcterms:W3CDTF">2018-07-18T17:00:43Z</dcterms:modified>
</cp:coreProperties>
</file>